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89" r:id="rId3"/>
    <p:sldId id="263" r:id="rId4"/>
    <p:sldId id="262" r:id="rId5"/>
    <p:sldId id="386" r:id="rId6"/>
    <p:sldId id="391" r:id="rId7"/>
    <p:sldId id="392" r:id="rId8"/>
    <p:sldId id="393" r:id="rId9"/>
    <p:sldId id="394" r:id="rId10"/>
    <p:sldId id="401" r:id="rId11"/>
    <p:sldId id="396" r:id="rId12"/>
    <p:sldId id="397" r:id="rId13"/>
    <p:sldId id="398" r:id="rId14"/>
    <p:sldId id="387" r:id="rId15"/>
    <p:sldId id="403" r:id="rId16"/>
    <p:sldId id="404" r:id="rId17"/>
    <p:sldId id="405" r:id="rId18"/>
    <p:sldId id="406" r:id="rId19"/>
    <p:sldId id="424" r:id="rId20"/>
    <p:sldId id="411" r:id="rId21"/>
    <p:sldId id="415" r:id="rId22"/>
    <p:sldId id="412" r:id="rId23"/>
    <p:sldId id="413" r:id="rId24"/>
    <p:sldId id="418" r:id="rId25"/>
    <p:sldId id="419" r:id="rId26"/>
    <p:sldId id="420" r:id="rId27"/>
    <p:sldId id="421" r:id="rId28"/>
    <p:sldId id="422" r:id="rId29"/>
    <p:sldId id="425" r:id="rId30"/>
    <p:sldId id="409" r:id="rId31"/>
    <p:sldId id="436" r:id="rId32"/>
    <p:sldId id="426" r:id="rId33"/>
    <p:sldId id="432" r:id="rId34"/>
    <p:sldId id="433" r:id="rId35"/>
    <p:sldId id="434" r:id="rId36"/>
    <p:sldId id="430" r:id="rId37"/>
    <p:sldId id="435" r:id="rId38"/>
    <p:sldId id="438" r:id="rId39"/>
    <p:sldId id="439" r:id="rId40"/>
    <p:sldId id="440" r:id="rId41"/>
    <p:sldId id="441" r:id="rId42"/>
    <p:sldId id="448" r:id="rId43"/>
    <p:sldId id="449" r:id="rId44"/>
    <p:sldId id="451" r:id="rId45"/>
    <p:sldId id="444" r:id="rId46"/>
    <p:sldId id="446" r:id="rId47"/>
    <p:sldId id="447" r:id="rId48"/>
    <p:sldId id="388" r:id="rId49"/>
    <p:sldId id="453" r:id="rId50"/>
    <p:sldId id="456" r:id="rId51"/>
    <p:sldId id="474" r:id="rId52"/>
    <p:sldId id="475" r:id="rId53"/>
    <p:sldId id="476" r:id="rId54"/>
    <p:sldId id="470" r:id="rId55"/>
    <p:sldId id="455" r:id="rId56"/>
    <p:sldId id="467" r:id="rId57"/>
    <p:sldId id="457" r:id="rId58"/>
    <p:sldId id="458" r:id="rId59"/>
    <p:sldId id="459" r:id="rId60"/>
    <p:sldId id="460" r:id="rId61"/>
    <p:sldId id="461" r:id="rId62"/>
    <p:sldId id="468" r:id="rId63"/>
    <p:sldId id="469" r:id="rId64"/>
    <p:sldId id="465" r:id="rId65"/>
    <p:sldId id="466" r:id="rId6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https://en.wikipedia.org/wiki/File:Corkscrew_(Cedar_Point)_01.jpg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8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https://pixabay.com/en/apple-green-fruit-juicy-nature-33709/</a:t>
            </a:r>
          </a:p>
          <a:p>
            <a:r>
              <a:rPr lang="en-US" dirty="0" smtClean="0"/>
              <a:t>https://pixabay.com/en/banana-fruit-food-yellow-bent-151553/</a:t>
            </a:r>
          </a:p>
          <a:p>
            <a:r>
              <a:rPr lang="en-US" dirty="0" smtClean="0"/>
              <a:t>https://pixabay.com/en/cherries-fruit-natural-diet-fresh-42904/</a:t>
            </a:r>
          </a:p>
          <a:p>
            <a:r>
              <a:rPr lang="en-US" dirty="0" smtClean="0"/>
              <a:t>https://pixabay.com/en/durian-fruit-fruit-food-durio-154723/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https://commons.wikimedia.org/wiki/File:WOWAKK-Kukai-Alaskan-Klee-Kai.jpg</a:t>
            </a:r>
          </a:p>
          <a:p>
            <a:r>
              <a:rPr lang="en-US" sz="1000" dirty="0" smtClean="0"/>
              <a:t>https://commons.wikimedia.org/wiki/File:Cute_beagle_puppy_lilly.jpg</a:t>
            </a:r>
          </a:p>
          <a:p>
            <a:r>
              <a:rPr lang="en-US" sz="1000" dirty="0" smtClean="0"/>
              <a:t>https://commons.wikimedia.org/wiki/File:01_Chow_Chow.jpg</a:t>
            </a:r>
          </a:p>
          <a:p>
            <a:r>
              <a:rPr lang="en-US" sz="1000" dirty="0" smtClean="0"/>
              <a:t>https://commons.wikimedia.org/wiki/File:Dobermannwurf.jpg</a:t>
            </a:r>
          </a:p>
          <a:p>
            <a:r>
              <a:rPr lang="en-US" sz="1000" dirty="0" smtClean="0"/>
              <a:t>https://commons.wikimedia.org/wiki/File:English_Bulldog_puppy.jpg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38383"/>
            <a:ext cx="482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09 – For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Review: Lists and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List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dirty="0"/>
              <a:t>to </a:t>
            </a:r>
            <a:r>
              <a:rPr lang="en-US" dirty="0" smtClean="0"/>
              <a:t>assign initial values (</a:t>
            </a:r>
            <a:r>
              <a:rPr lang="en-US" i="1" dirty="0" smtClean="0"/>
              <a:t>initialization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[1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3, 5]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words  = [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And to refer </a:t>
            </a:r>
            <a:r>
              <a:rPr lang="en-US" dirty="0"/>
              <a:t>to individual </a:t>
            </a:r>
            <a:r>
              <a:rPr lang="en-US" dirty="0" smtClean="0"/>
              <a:t>elements of a list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print(words[0])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 = 2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Indexing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</a:t>
            </a:r>
            <a:br>
              <a:rPr lang="en-US" dirty="0" smtClean="0"/>
            </a:br>
            <a:r>
              <a:rPr lang="en-US" dirty="0" smtClean="0"/>
              <a:t>list indexing starts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b="1" u="sng" dirty="0" smtClean="0"/>
              <a:t>zero</a:t>
            </a:r>
            <a:r>
              <a:rPr lang="en-US" dirty="0" smtClean="0"/>
              <a:t>, not 1!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animals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'cat'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'dog'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'eagle'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'ferret'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'horse'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'lizard'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best animal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animals[3])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animals[5]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"mouse"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little animal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animals[5])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animals[4],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"soar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the sky?"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47147" y="1945300"/>
          <a:ext cx="4800600" cy="1367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389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8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4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Indexing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'cat'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'dog'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'eagle'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'ferret'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'horse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'lizard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best animal is 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animals[3])</a:t>
            </a:r>
          </a:p>
          <a:p>
            <a:pPr marL="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animals[5] =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"mouse"</a:t>
            </a:r>
          </a:p>
          <a:p>
            <a:pPr marL="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little animal is 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animals[5])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"Can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animals[4],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"soar in the sky?"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47147" y="1945300"/>
          <a:ext cx="4800600" cy="1367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389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832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cat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eagle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ferret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horse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lizard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221" y="2429649"/>
            <a:ext cx="4102765" cy="923330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 best animal is a ferret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 little animal is a mouse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Can a horse soar in the sky?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87491" y="2658979"/>
            <a:ext cx="938463" cy="559391"/>
            <a:chOff x="8127331" y="2658979"/>
            <a:chExt cx="938463" cy="559391"/>
          </a:xfrm>
        </p:grpSpPr>
        <p:sp>
          <p:nvSpPr>
            <p:cNvPr id="12" name="Rectangle 11"/>
            <p:cNvSpPr/>
            <p:nvPr/>
          </p:nvSpPr>
          <p:spPr>
            <a:xfrm>
              <a:off x="8313821" y="2658979"/>
              <a:ext cx="565484" cy="559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7331" y="2691259"/>
              <a:ext cx="938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mouse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0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Loops: Iterating over a List</a:t>
            </a:r>
          </a:p>
        </p:txBody>
      </p:sp>
    </p:spTree>
    <p:extLst>
      <p:ext uri="{BB962C8B-B14F-4D97-AF65-F5344CB8AC3E}">
        <p14:creationId xmlns:p14="http://schemas.microsoft.com/office/powerpoint/2010/main" val="6817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Grocery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1969364"/>
            <a:ext cx="8748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"Welcome to the Grocery Manager 1.0"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initialize the value and the size of our list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[None]*3</a:t>
            </a: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first item:  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second item: 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third item:  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grocery_list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 flipH="1">
            <a:off x="582529" y="3561347"/>
            <a:ext cx="8188491" cy="206943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3526" y="5215281"/>
            <a:ext cx="451010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 used a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loop to fix this, but we can also use a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loop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Through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Iteration</a:t>
            </a:r>
            <a:r>
              <a:rPr lang="en-US" dirty="0" smtClean="0"/>
              <a:t> is when we move through a </a:t>
            </a:r>
            <a:br>
              <a:rPr lang="en-US" dirty="0" smtClean="0"/>
            </a:br>
            <a:r>
              <a:rPr lang="en-US" dirty="0" smtClean="0"/>
              <a:t>list, one element at a time</a:t>
            </a:r>
          </a:p>
          <a:p>
            <a:pPr lvl="1"/>
            <a:r>
              <a:rPr lang="en-US" dirty="0"/>
              <a:t>Iteration is best completed with a loop</a:t>
            </a:r>
          </a:p>
          <a:p>
            <a:pPr lvl="1"/>
            <a:r>
              <a:rPr lang="en-US" dirty="0" smtClean="0"/>
              <a:t>We did this previously with our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will make our code </a:t>
            </a:r>
            <a:br>
              <a:rPr lang="en-US" dirty="0" smtClean="0"/>
            </a:br>
            <a:r>
              <a:rPr lang="en-US" dirty="0" smtClean="0"/>
              <a:t>much faster and easier to write</a:t>
            </a:r>
          </a:p>
          <a:p>
            <a:pPr lvl="1"/>
            <a:r>
              <a:rPr lang="en-US" dirty="0" smtClean="0"/>
              <a:t>Even faster than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was to write!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 flipH="1">
            <a:off x="835193" y="3109754"/>
            <a:ext cx="5493418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H="1">
            <a:off x="3862136" y="4872789"/>
            <a:ext cx="1335506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1644315" y="4872789"/>
            <a:ext cx="1652337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H="1">
            <a:off x="1640303" y="5335597"/>
            <a:ext cx="2847474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9694" y="2655682"/>
            <a:ext cx="2370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initialize the list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0917" y="4041792"/>
            <a:ext cx="243037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list we want to iterate through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41791"/>
            <a:ext cx="25867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we will refer to each element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796" y="5562172"/>
            <a:ext cx="28575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body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of the loop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976937" cy="4156799"/>
          </a:xfrm>
        </p:spPr>
        <p:txBody>
          <a:bodyPr/>
          <a:lstStyle/>
          <a:p>
            <a:r>
              <a:rPr lang="en-US" dirty="0"/>
              <a:t>In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loop, we </a:t>
            </a:r>
            <a:r>
              <a:rPr lang="en-US" dirty="0" smtClean="0"/>
              <a:t>declared a 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variable called 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loop changes this variable for us</a:t>
            </a:r>
          </a:p>
          <a:p>
            <a:pPr lvl="3"/>
            <a:endParaRPr lang="en-US" dirty="0" smtClean="0"/>
          </a:p>
          <a:p>
            <a:r>
              <a:rPr lang="en-US" sz="2800" dirty="0"/>
              <a:t>The first time through the loop,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 smtClean="0"/>
              <a:t>will </a:t>
            </a:r>
            <a:r>
              <a:rPr lang="en-US" sz="2800" dirty="0"/>
              <a:t>be the first element of the </a:t>
            </a:r>
            <a:r>
              <a:rPr lang="en-US" sz="2800" dirty="0" smtClean="0"/>
              <a:t>list   (</a:t>
            </a:r>
            <a:r>
              <a:rPr 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second time </a:t>
            </a:r>
            <a:r>
              <a:rPr lang="en-US" sz="2800" dirty="0"/>
              <a:t>through the loop,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will be the </a:t>
            </a:r>
            <a:r>
              <a:rPr lang="en-US" sz="2800" dirty="0" smtClean="0"/>
              <a:t>second element </a:t>
            </a:r>
            <a:r>
              <a:rPr lang="en-US" sz="2800" dirty="0"/>
              <a:t>of the </a:t>
            </a:r>
            <a:r>
              <a:rPr lang="en-US" sz="2800" dirty="0" smtClean="0"/>
              <a:t>list   (</a:t>
            </a:r>
            <a:r>
              <a:rPr 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'b'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And so on…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</a:t>
            </a:r>
            <a:r>
              <a:rPr lang="en-US" dirty="0"/>
              <a:t>and what they are used for</a:t>
            </a:r>
          </a:p>
          <a:p>
            <a:pPr lvl="1"/>
            <a:r>
              <a:rPr lang="en-US" dirty="0" smtClean="0"/>
              <a:t>Operations a list can perform</a:t>
            </a:r>
          </a:p>
          <a:p>
            <a:pPr lvl="1"/>
            <a:r>
              <a:rPr lang="en-US" dirty="0" smtClean="0"/>
              <a:t>Including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append()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</a:t>
            </a:r>
          </a:p>
          <a:p>
            <a:r>
              <a:rPr lang="en-US" dirty="0" smtClean="0"/>
              <a:t>Two dimensional lists</a:t>
            </a:r>
          </a:p>
          <a:p>
            <a:endParaRPr lang="en-US" dirty="0" smtClean="0"/>
          </a:p>
          <a:p>
            <a:r>
              <a:rPr lang="en-US" dirty="0" smtClean="0"/>
              <a:t>Sentinel loops</a:t>
            </a:r>
          </a:p>
          <a:p>
            <a:pPr lvl="1"/>
            <a:r>
              <a:rPr lang="en-US" dirty="0" smtClean="0"/>
              <a:t>Priming read (and non-priming read)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5" name="Left Arrow 54"/>
          <p:cNvSpPr/>
          <p:nvPr/>
        </p:nvSpPr>
        <p:spPr>
          <a:xfrm rot="10800000">
            <a:off x="87548" y="2452976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34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8" name="Folded Corner 47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7" name="Left Arrow 46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"a"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5400000" flipH="1">
            <a:off x="3717545" y="1075749"/>
            <a:ext cx="2611126" cy="4255639"/>
          </a:xfrm>
          <a:prstGeom prst="arc">
            <a:avLst>
              <a:gd name="adj1" fmla="val 5512948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357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"a"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26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"a"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2" name="Arc 51"/>
          <p:cNvSpPr/>
          <p:nvPr/>
        </p:nvSpPr>
        <p:spPr>
          <a:xfrm rot="5400000" flipH="1">
            <a:off x="4458624" y="1816828"/>
            <a:ext cx="2611126" cy="2773481"/>
          </a:xfrm>
          <a:prstGeom prst="arc">
            <a:avLst>
              <a:gd name="adj1" fmla="val 5512948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"b"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3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"b"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19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"b"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2" name="Arc 51"/>
          <p:cNvSpPr/>
          <p:nvPr/>
        </p:nvSpPr>
        <p:spPr>
          <a:xfrm rot="7505844" flipH="1">
            <a:off x="5713999" y="1923677"/>
            <a:ext cx="2611126" cy="2773481"/>
          </a:xfrm>
          <a:prstGeom prst="arc">
            <a:avLst>
              <a:gd name="adj1" fmla="val 7086518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"c"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91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"c"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883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06431" y="4296549"/>
            <a:ext cx="974558" cy="1050587"/>
            <a:chOff x="6206431" y="4296549"/>
            <a:chExt cx="974558" cy="1050587"/>
          </a:xfrm>
        </p:grpSpPr>
        <p:sp>
          <p:nvSpPr>
            <p:cNvPr id="47" name="Folded Corner 46"/>
            <p:cNvSpPr/>
            <p:nvPr/>
          </p:nvSpPr>
          <p:spPr>
            <a:xfrm rot="10800000" flipH="1">
              <a:off x="6280285" y="4296549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06431" y="4415905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"c"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 rot="18213462" flipH="1">
            <a:off x="6640446" y="4304646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2" name="Arc 51"/>
          <p:cNvSpPr/>
          <p:nvPr/>
        </p:nvSpPr>
        <p:spPr>
          <a:xfrm rot="14463020">
            <a:off x="5472306" y="1880164"/>
            <a:ext cx="2611126" cy="2773481"/>
          </a:xfrm>
          <a:prstGeom prst="arc">
            <a:avLst>
              <a:gd name="adj1" fmla="val 6777825"/>
              <a:gd name="adj2" fmla="val 10362964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"d"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>
            <a:off x="87549" y="4645648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133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 smtClean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571" y="1869637"/>
            <a:ext cx="1701436" cy="1330962"/>
            <a:chOff x="2044571" y="1880918"/>
            <a:chExt cx="1701436" cy="1330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6" name="Folded Corner 5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"a"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2226" y="1869637"/>
            <a:ext cx="1701436" cy="1330962"/>
            <a:chOff x="2044571" y="1880918"/>
            <a:chExt cx="1701436" cy="13309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0" name="Folded Corner 29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"b"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79881" y="1869637"/>
            <a:ext cx="1701436" cy="1330962"/>
            <a:chOff x="2044571" y="1880918"/>
            <a:chExt cx="1701436" cy="1330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"c"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97535" y="1869637"/>
            <a:ext cx="1701436" cy="1330962"/>
            <a:chOff x="2044571" y="1880918"/>
            <a:chExt cx="1701436" cy="13309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4571" y="1880918"/>
              <a:ext cx="1701436" cy="133096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536459" y="2051557"/>
              <a:ext cx="717660" cy="773647"/>
              <a:chOff x="6691808" y="5025910"/>
              <a:chExt cx="974558" cy="1050587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65662" y="5025910"/>
                <a:ext cx="826851" cy="105058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91808" y="5186329"/>
                <a:ext cx="974558" cy="729748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"d"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7628" y="2072577"/>
              <a:ext cx="1509338" cy="111828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39962" y="2561639"/>
              <a:ext cx="461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498" y="4121582"/>
            <a:ext cx="2362200" cy="1847850"/>
          </a:xfrm>
          <a:prstGeom prst="rect">
            <a:avLst/>
          </a:prstGeom>
        </p:spPr>
      </p:pic>
      <p:sp>
        <p:nvSpPr>
          <p:cNvPr id="47" name="Folded Corner 46"/>
          <p:cNvSpPr/>
          <p:nvPr/>
        </p:nvSpPr>
        <p:spPr>
          <a:xfrm rot="10800000" flipH="1">
            <a:off x="6280285" y="4296549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043" y="4387673"/>
            <a:ext cx="2095500" cy="15525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20972401">
            <a:off x="6146680" y="5224722"/>
            <a:ext cx="131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listItem</a:t>
            </a:r>
            <a:endParaRPr lang="en-US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6431" y="4415905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"d"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684239" y="3987672"/>
            <a:ext cx="1863971" cy="2356686"/>
          </a:xfrm>
          <a:prstGeom prst="arc">
            <a:avLst>
              <a:gd name="adj1" fmla="val 5916480"/>
              <a:gd name="adj2" fmla="val 12011435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93562" y="5652132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5543" y="564021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0800000">
            <a:off x="87549" y="5045507"/>
            <a:ext cx="402425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pixabay.com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57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Write code that uses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to find </a:t>
            </a:r>
            <a:br>
              <a:rPr lang="en-US" dirty="0" smtClean="0"/>
            </a:br>
            <a:r>
              <a:rPr lang="en-US" dirty="0" smtClean="0"/>
              <a:t>the average from a list of numbers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[98, 75, 89, 100, 45, 82]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total = 0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total to zero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total = total + n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 that we can use it here</a:t>
            </a: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total /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average in the class is:"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0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9662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Note: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variable names should </a:t>
            </a:r>
            <a:r>
              <a:rPr lang="en-US" b="1" u="sng" dirty="0" smtClean="0"/>
              <a:t>always</a:t>
            </a:r>
            <a:r>
              <a:rPr lang="en-US" dirty="0" smtClean="0"/>
              <a:t> be meaningful</a:t>
            </a:r>
          </a:p>
          <a:p>
            <a:pPr lvl="1"/>
            <a:r>
              <a:rPr lang="en-US" dirty="0" smtClean="0"/>
              <a:t>And they should be more than one letter!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There’s one exception: loop variables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 can still make them longer if you want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59306" y="4476344"/>
            <a:ext cx="3312694" cy="9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sum = sum + 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are represented as lists of characters</a:t>
            </a:r>
          </a:p>
          <a:p>
            <a:pPr lvl="1"/>
            <a:r>
              <a:rPr lang="en-US" dirty="0" smtClean="0"/>
              <a:t>So 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on them as well</a:t>
            </a:r>
          </a:p>
          <a:p>
            <a:pPr lvl="3"/>
            <a:endParaRPr lang="en-US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 =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"jazz"</a:t>
            </a:r>
            <a:endParaRPr lang="en-US" sz="2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goes through the string letter by letter, and handles each one separately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91449" y="3353886"/>
            <a:ext cx="655365" cy="132343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693" y="3600106"/>
            <a:ext cx="23702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will this code do?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Loop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this code does</a:t>
            </a:r>
            <a:r>
              <a:rPr lang="en-US" dirty="0" smtClean="0"/>
              <a:t>?</a:t>
            </a:r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[1, 2, 3, 4]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"List is now:"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5197" y="5507531"/>
            <a:ext cx="5618249" cy="523220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 is now</a:t>
            </a:r>
            <a:r>
              <a:rPr lang="en-US" sz="28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[1, 2, 3, 4]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“Copying” the List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loop variable is a separate “box” </a:t>
            </a:r>
            <a:br>
              <a:rPr lang="en-US" dirty="0" smtClean="0"/>
            </a:br>
            <a:r>
              <a:rPr lang="en-US" dirty="0" smtClean="0"/>
              <a:t>from the elements of the list itself</a:t>
            </a:r>
          </a:p>
          <a:p>
            <a:pPr lvl="1"/>
            <a:r>
              <a:rPr lang="en-US" sz="3200" dirty="0" smtClean="0"/>
              <a:t>It’s only a </a:t>
            </a:r>
            <a:r>
              <a:rPr lang="en-US" sz="3200" u="sng" dirty="0" smtClean="0"/>
              <a:t>copy</a:t>
            </a:r>
            <a:r>
              <a:rPr lang="en-US" sz="3200" dirty="0" smtClean="0"/>
              <a:t> of each element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Editing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doesn’t change the </a:t>
            </a:r>
            <a:br>
              <a:rPr lang="en-US" dirty="0" smtClean="0"/>
            </a:br>
            <a:r>
              <a:rPr lang="en-US" dirty="0" smtClean="0"/>
              <a:t>actual contents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There is a way to do this, though!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“Copying” the List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60340" cy="4517689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from before is sort of doing this: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listItem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so on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/>
              <a:t>You can see now why </a:t>
            </a:r>
            <a:r>
              <a:rPr lang="en-US" dirty="0" smtClean="0"/>
              <a:t>this doesn’t change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Printing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8516" cy="4156799"/>
          </a:xfrm>
        </p:spPr>
        <p:txBody>
          <a:bodyPr/>
          <a:lstStyle/>
          <a:p>
            <a:r>
              <a:rPr lang="en-US" dirty="0" smtClean="0"/>
              <a:t>Given a list of strings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food</a:t>
            </a:r>
            <a:r>
              <a:rPr lang="en-US" dirty="0" smtClean="0"/>
              <a:t>,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to print out that each food is yummy!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food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apples"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bananas"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cherries"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"durians"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for loop goes here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(f,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"are yummy!"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26252" y="4542053"/>
            <a:ext cx="3236495" cy="132343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apples are yummy!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bananas are yummy!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cherries are yummy!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durians are yummy!</a:t>
            </a:r>
          </a:p>
        </p:txBody>
      </p:sp>
      <p:pic>
        <p:nvPicPr>
          <p:cNvPr id="1026" name="Picture 2" descr="https://pixabay.com/static/uploads/photo/2013/07/12/19/24/durian-fruit-154723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9" y="5248619"/>
            <a:ext cx="1416928" cy="12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Images from pixabay.com</a:t>
            </a:r>
            <a:endParaRPr lang="en-US" sz="900" dirty="0"/>
          </a:p>
        </p:txBody>
      </p:sp>
      <p:pic>
        <p:nvPicPr>
          <p:cNvPr id="1028" name="Picture 4" descr="https://pixabay.com/static/uploads/photo/2013/07/12/16/57/banana-15155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6" y="5479609"/>
            <a:ext cx="1592026" cy="10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xabay.com/static/uploads/photo/2012/04/13/21/29/apple-33709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2" y="5750344"/>
            <a:ext cx="745309" cy="9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ixabay.com/static/uploads/photo/2012/04/26/19/41/cherries-42904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7" y="5709216"/>
            <a:ext cx="941866" cy="7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7132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0075" cy="4156799"/>
          </a:xfrm>
        </p:spPr>
        <p:txBody>
          <a:bodyPr/>
          <a:lstStyle/>
          <a:p>
            <a:r>
              <a:rPr lang="en-US" dirty="0"/>
              <a:t>Python has a built-in function </a:t>
            </a:r>
            <a:r>
              <a:rPr lang="en-US" dirty="0" smtClean="0"/>
              <a:t>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dirty="0" smtClean="0"/>
              <a:t> that </a:t>
            </a:r>
            <a:r>
              <a:rPr lang="en-US" dirty="0"/>
              <a:t>can generate a list of numbers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 =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10))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3452" y="5651047"/>
            <a:ext cx="5690938" cy="461665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[0, 1, 2, 3, 4, 5, 6, 7, 8, 9</a:t>
            </a: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</a:t>
            </a:r>
            <a:endParaRPr lang="en-US" sz="2400" b="1" kern="0" dirty="0">
              <a:solidFill>
                <a:prstClr val="black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970" y="3109687"/>
            <a:ext cx="681909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cast it to a list to force it generate the numbers now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61938" y="3547288"/>
            <a:ext cx="421104" cy="5795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5472" y="4409164"/>
            <a:ext cx="321243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like slicing – it’s UP TO (but not including) 10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45768" y="4499812"/>
            <a:ext cx="838201" cy="4331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9221" y="4932947"/>
            <a:ext cx="284748" cy="7181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range(start, stop, step)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210942"/>
            <a:ext cx="191452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name of the 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14461" y="2538662"/>
            <a:ext cx="0" cy="27672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1722" y="3433010"/>
            <a:ext cx="2214062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number we want to start counting at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70612" y="2538662"/>
            <a:ext cx="1" cy="103471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23014" y="4975056"/>
            <a:ext cx="287718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number we want to count UP TO (but will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include)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61604" y="2538662"/>
            <a:ext cx="0" cy="252663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65053" y="3775175"/>
            <a:ext cx="252236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much we want to count by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26235" y="2538662"/>
            <a:ext cx="0" cy="129941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/>
              <a:t>To learn about and be able to use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</a:t>
            </a:r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3200" dirty="0"/>
              <a:t>loop</a:t>
            </a:r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3200" dirty="0"/>
              <a:t>loop to iterate through a list</a:t>
            </a:r>
          </a:p>
          <a:p>
            <a:pPr lvl="1"/>
            <a:r>
              <a:rPr lang="en-US" sz="3200" dirty="0"/>
              <a:t>To perform an action a set number of times</a:t>
            </a:r>
          </a:p>
          <a:p>
            <a:pPr lvl="3"/>
            <a:endParaRPr lang="en-US" dirty="0"/>
          </a:p>
          <a:p>
            <a:r>
              <a:rPr lang="en-US" dirty="0"/>
              <a:t>To learn about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/>
              <a:t>function</a:t>
            </a:r>
          </a:p>
          <a:p>
            <a:r>
              <a:rPr lang="en-US" dirty="0" smtClean="0"/>
              <a:t>To be able to combine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9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in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 to control a loop through “counting”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20):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will this code do?</a:t>
            </a:r>
          </a:p>
          <a:p>
            <a:pPr lvl="1"/>
            <a:r>
              <a:rPr lang="en-US" dirty="0" smtClean="0"/>
              <a:t>Print the numbers 1 through 20 on separate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5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ways we can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</a:p>
          <a:p>
            <a:pPr lvl="3"/>
            <a:endParaRPr lang="en-US" sz="1400" dirty="0" smtClean="0"/>
          </a:p>
          <a:p>
            <a:r>
              <a:rPr lang="en-US" dirty="0" smtClean="0"/>
              <a:t>With one number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With two numbers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(10, 20)</a:t>
            </a:r>
            <a:endParaRPr lang="en-US" dirty="0"/>
          </a:p>
          <a:p>
            <a:r>
              <a:rPr lang="en-US" dirty="0" smtClean="0"/>
              <a:t>With three numbers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(0, 100, 5)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One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969364"/>
            <a:ext cx="8710862" cy="4156799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dirty="0" smtClean="0"/>
              <a:t> is given only one number</a:t>
            </a:r>
          </a:p>
          <a:p>
            <a:pPr lvl="1"/>
            <a:r>
              <a:rPr lang="en-US" dirty="0" smtClean="0"/>
              <a:t>It will start counting at 0</a:t>
            </a:r>
          </a:p>
          <a:p>
            <a:pPr lvl="1"/>
            <a:r>
              <a:rPr lang="en-US" dirty="0" smtClean="0"/>
              <a:t>And will count </a:t>
            </a:r>
            <a:r>
              <a:rPr lang="en-US" b="1" u="sng" dirty="0" smtClean="0"/>
              <a:t>up to</a:t>
            </a:r>
            <a:r>
              <a:rPr lang="en-US" dirty="0" smtClean="0"/>
              <a:t> (but not including) that number</a:t>
            </a:r>
          </a:p>
          <a:p>
            <a:pPr lvl="1"/>
            <a:r>
              <a:rPr lang="en-US" dirty="0" smtClean="0"/>
              <a:t>Counting by ones</a:t>
            </a:r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52546" y="3817839"/>
            <a:ext cx="811292" cy="2308324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Two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two numbers, it will count from the first number </a:t>
            </a:r>
            <a:r>
              <a:rPr lang="en-US" u="sng" dirty="0" smtClean="0"/>
              <a:t>up to</a:t>
            </a:r>
            <a:r>
              <a:rPr lang="en-US" dirty="0" smtClean="0"/>
              <a:t> the second number</a:t>
            </a: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(5,10):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(10,5):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71609" y="5408576"/>
            <a:ext cx="1001948" cy="3599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2412" y="2999509"/>
            <a:ext cx="636194" cy="224676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9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54877" y="4122893"/>
            <a:ext cx="3492227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2115" y="5590704"/>
            <a:ext cx="636194" cy="523220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9500" y="5611485"/>
            <a:ext cx="27191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counts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up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by default!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Two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two numbers, it will count from the first number </a:t>
            </a:r>
            <a:r>
              <a:rPr lang="en-US" u="sng" dirty="0" smtClean="0"/>
              <a:t>up to</a:t>
            </a:r>
            <a:r>
              <a:rPr lang="en-US" dirty="0" smtClean="0"/>
              <a:t> the second number</a:t>
            </a: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(-10, -5):</a:t>
            </a:r>
          </a:p>
          <a:p>
            <a:pPr marL="9144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52412" y="2999509"/>
            <a:ext cx="867460" cy="224676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25694" y="4122893"/>
            <a:ext cx="352141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8844" y="4587153"/>
            <a:ext cx="252236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from a lower to a higher number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with Three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94295" cy="4156799"/>
          </a:xfrm>
        </p:spPr>
        <p:txBody>
          <a:bodyPr/>
          <a:lstStyle/>
          <a:p>
            <a:r>
              <a:rPr lang="en-US" dirty="0" smtClean="0"/>
              <a:t>If we give it three numbers, it will count from the first number up to the second number,  and it will do so in steps of the third number</a:t>
            </a:r>
          </a:p>
          <a:p>
            <a:pPr marL="9144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list(range(2, 11, 2))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threeA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[2, 4, 6, 8, 10]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list(range(3,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5))</a:t>
            </a: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threeB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8, 13, 18, 23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5890478"/>
            <a:ext cx="6096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starts counting at the first number!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744580" y="5763126"/>
            <a:ext cx="846220" cy="36303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Down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counts up</a:t>
            </a:r>
          </a:p>
          <a:p>
            <a:pPr lvl="1"/>
            <a:r>
              <a:rPr lang="en-US" dirty="0" smtClean="0"/>
              <a:t>But we can change this behavior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 smtClean="0"/>
              <a:t> is set to a </a:t>
            </a:r>
            <a:r>
              <a:rPr lang="en-US" u="sng" dirty="0" smtClean="0"/>
              <a:t>negative</a:t>
            </a:r>
            <a:r>
              <a:rPr lang="en-US" dirty="0" smtClean="0"/>
              <a:t> number, then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can be used to count down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downA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list(range(10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downA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[10, 9, 8, 7, 6, 5, 4, 3, 2, 1]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use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loops, we don’t need to cast it to a list</a:t>
            </a:r>
          </a:p>
          <a:p>
            <a:pPr lvl="1"/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handles that for us</a:t>
            </a:r>
          </a:p>
          <a:p>
            <a:pPr lvl="4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"Counting by fives..."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(5, 26, 5):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6918" y="3716972"/>
            <a:ext cx="613609" cy="1938992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25</a:t>
            </a:r>
            <a:endParaRPr lang="en-US" sz="2400" b="1" kern="0" dirty="0">
              <a:solidFill>
                <a:prstClr val="black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5610694"/>
            <a:ext cx="412683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call the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function, but don’t need to cast it to a list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18961" y="4686468"/>
            <a:ext cx="187556" cy="96949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0449" y="2693988"/>
            <a:ext cx="8283102" cy="1470025"/>
          </a:xfrm>
        </p:spPr>
        <p:txBody>
          <a:bodyPr/>
          <a:lstStyle/>
          <a:p>
            <a:r>
              <a:rPr lang="en-US" dirty="0" smtClean="0"/>
              <a:t>Combining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07" y="832186"/>
            <a:ext cx="8822987" cy="1143000"/>
          </a:xfrm>
        </p:spPr>
        <p:txBody>
          <a:bodyPr/>
          <a:lstStyle/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combine </a:t>
            </a:r>
            <a:r>
              <a:rPr lang="en-US" dirty="0"/>
              <a:t>a simple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 </a:t>
            </a:r>
            <a:r>
              <a:rPr lang="en-US" dirty="0" smtClean="0"/>
              <a:t>with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range() </a:t>
            </a:r>
            <a:r>
              <a:rPr lang="en-US" dirty="0" smtClean="0"/>
              <a:t>function, as shown below</a:t>
            </a:r>
          </a:p>
          <a:p>
            <a:pPr lvl="4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):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What’s the benefit to doing it this way?</a:t>
            </a:r>
          </a:p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We’ll answer these questions momentarily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upload.wikimedia.org/wikipedia/commons/thumb/4/4b/Corkscrew_%28Cedar_Point%29_01.jpg/640px-Corkscrew_%28Cedar_Point%2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908" y="999214"/>
            <a:ext cx="7024184" cy="526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en-US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Looping</a:t>
            </a:r>
          </a:p>
          <a:p>
            <a:r>
              <a:rPr lang="en-US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Loops)</a:t>
            </a:r>
            <a:endParaRPr lang="en-US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Looping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smtClean="0"/>
              <a:t>Loops)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wikipedia.org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93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vs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r>
              <a:rPr lang="en-US" dirty="0"/>
              <a:t>, </a:t>
            </a:r>
            <a:r>
              <a:rPr lang="en-US" dirty="0" smtClean="0"/>
              <a:t>we had used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iterate </a:t>
            </a:r>
            <a:r>
              <a:rPr lang="en-US" dirty="0"/>
              <a:t>over the </a:t>
            </a:r>
            <a:r>
              <a:rPr lang="en-US" b="1" u="sng" dirty="0"/>
              <a:t>contents</a:t>
            </a:r>
            <a:r>
              <a:rPr lang="en-US" dirty="0"/>
              <a:t> of the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For example: “a”, “b”, “c”, “d”</a:t>
            </a:r>
          </a:p>
          <a:p>
            <a:endParaRPr lang="en-US" dirty="0" smtClean="0"/>
          </a:p>
          <a:p>
            <a:r>
              <a:rPr lang="en-US" dirty="0" smtClean="0"/>
              <a:t>Just now, we used it </a:t>
            </a:r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iterate over the </a:t>
            </a:r>
            <a:r>
              <a:rPr lang="en-US" b="1" u="sng" dirty="0" smtClean="0"/>
              <a:t>indexes</a:t>
            </a:r>
            <a:r>
              <a:rPr lang="en-US" dirty="0" smtClean="0"/>
              <a:t> of the list</a:t>
            </a:r>
          </a:p>
          <a:p>
            <a:pPr lvl="1"/>
            <a:r>
              <a:rPr lang="en-US" dirty="0" smtClean="0"/>
              <a:t>For example: 0, 1, 2, 3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521143" y="2848451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LIVECODING!!!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6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7" grpId="3"/>
      <p:bldP spid="7" grpId="4"/>
      <p:bldP spid="7" grpId="5"/>
      <p:bldP spid="7" grpId="6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Kennel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running a kennel with space for 5 dogs</a:t>
            </a:r>
          </a:p>
          <a:p>
            <a:pPr lvl="2"/>
            <a:endParaRPr lang="en-US" dirty="0"/>
          </a:p>
          <a:p>
            <a:r>
              <a:rPr lang="en-US" dirty="0" smtClean="0"/>
              <a:t>You ask your 3 assistants to do the following, using the list of dogs in your office: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Tell you all of the dogs in the kennel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Tell you what pen number each dog is 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Later, all the dogs have been picked up, and someone dropped off their 5 German Shepherds, so the list in </a:t>
            </a:r>
            <a:r>
              <a:rPr lang="en-US" smtClean="0"/>
              <a:t>your office needs </a:t>
            </a:r>
            <a:r>
              <a:rPr lang="en-US" dirty="0" smtClean="0"/>
              <a:t>to be updated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1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upload.wikimedia.org/wikipedia/commons/thumb/5/5c/English_Bulldog_puppy.jpg/265px-English_Bulldog_pu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5" y="3686784"/>
            <a:ext cx="1858735" cy="16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Kennel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dogs in your kennel at the start are: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85552"/>
              </p:ext>
            </p:extLst>
          </p:nvPr>
        </p:nvGraphicFramePr>
        <p:xfrm>
          <a:off x="457199" y="2645746"/>
          <a:ext cx="800586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173"/>
                <a:gridCol w="1601173"/>
                <a:gridCol w="1457204"/>
                <a:gridCol w="1745142"/>
                <a:gridCol w="16011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Alaskan</a:t>
                      </a:r>
                      <a:r>
                        <a:rPr lang="en-US" sz="2800" baseline="0" dirty="0" smtClean="0"/>
                        <a:t> Klee Kai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Beagle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Chow </a:t>
                      </a:r>
                      <a:r>
                        <a:rPr lang="en-US" sz="2800" dirty="0" err="1" smtClean="0"/>
                        <a:t>Chow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Doberman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English Bulldog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s://upload.wikimedia.org/wikipedia/commons/thumb/6/65/Cute_beagle_puppy_lilly.jpg/320px-Cute_beagle_puppy_li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6" y="4951379"/>
            <a:ext cx="2154053" cy="15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5/54/WOWAKK-Kukai-Alaskan-Klee-K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3686784"/>
            <a:ext cx="2099452" cy="1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Images from wikimedia.org</a:t>
            </a:r>
          </a:p>
        </p:txBody>
      </p:sp>
      <p:pic>
        <p:nvPicPr>
          <p:cNvPr id="3078" name="Picture 6" descr="https://upload.wikimedia.org/wikipedia/commons/thumb/2/2c/01_Chow_Chow.jpg/192px-01_Chow_Cho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3878"/>
          <a:stretch/>
        </p:blipFill>
        <p:spPr bwMode="auto">
          <a:xfrm>
            <a:off x="3577003" y="3667328"/>
            <a:ext cx="1543575" cy="17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c/cd/Dobermannwurf.jpg/640px-Dobermannwur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34255" r="31062" b="24894"/>
          <a:stretch/>
        </p:blipFill>
        <p:spPr bwMode="auto">
          <a:xfrm>
            <a:off x="4805462" y="5039626"/>
            <a:ext cx="2694563" cy="14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Iterating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Iterating over the indexes allows us to actually access (and </a:t>
            </a:r>
            <a:r>
              <a:rPr lang="en-US" u="sng" dirty="0"/>
              <a:t>change</a:t>
            </a:r>
            <a:r>
              <a:rPr lang="en-US" dirty="0"/>
              <a:t>!) the contents of the </a:t>
            </a:r>
            <a:r>
              <a:rPr lang="en-US" dirty="0" smtClean="0"/>
              <a:t>list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 handles the necessary updating of the loop variable for us</a:t>
            </a:r>
          </a:p>
          <a:p>
            <a:pPr lvl="1"/>
            <a:r>
              <a:rPr lang="en-US" dirty="0" smtClean="0"/>
              <a:t>Python may be “stupid,” but it won’t </a:t>
            </a:r>
            <a:br>
              <a:rPr lang="en-US" dirty="0" smtClean="0"/>
            </a:br>
            <a:r>
              <a:rPr lang="en-US" dirty="0" smtClean="0"/>
              <a:t>make coding mistakes like we might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7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know how many indexes the list has</a:t>
            </a:r>
          </a:p>
          <a:p>
            <a:pPr lvl="1"/>
            <a:r>
              <a:rPr lang="en-US" dirty="0" smtClean="0"/>
              <a:t>It will give us an integer value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Why do we need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generate all the indexes of the list</a:t>
            </a:r>
          </a:p>
          <a:p>
            <a:r>
              <a:rPr lang="en-US" dirty="0" smtClean="0"/>
              <a:t>What does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do with one number?</a:t>
            </a:r>
          </a:p>
          <a:p>
            <a:pPr lvl="1"/>
            <a:r>
              <a:rPr lang="en-US" dirty="0" smtClean="0"/>
              <a:t>Start at 0, and count </a:t>
            </a:r>
            <a:r>
              <a:rPr lang="en-US" u="sng" dirty="0" smtClean="0"/>
              <a:t>up to</a:t>
            </a:r>
            <a:r>
              <a:rPr lang="en-US" dirty="0" smtClean="0"/>
              <a:t> the number given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with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Which goes on the outside?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</a:p>
          <a:p>
            <a:pPr lvl="1"/>
            <a:r>
              <a:rPr lang="en-US" dirty="0" smtClean="0"/>
              <a:t>It needs the </a:t>
            </a:r>
            <a:r>
              <a:rPr lang="en-US" u="sng" dirty="0" smtClean="0"/>
              <a:t>length</a:t>
            </a:r>
            <a:r>
              <a:rPr lang="en-US" dirty="0" smtClean="0"/>
              <a:t> to generate the indexes</a:t>
            </a:r>
          </a:p>
          <a:p>
            <a:pPr lvl="4"/>
            <a:endParaRPr lang="en-US" dirty="0"/>
          </a:p>
          <a:p>
            <a:r>
              <a:rPr lang="en-US" dirty="0" smtClean="0"/>
              <a:t>If you use them backwards: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'list' object cannot be interpreted as an integer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4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with problems are at the end of this lecture; use them to practice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 smtClean="0"/>
              <a:t>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Homework 4 is due Wednesday</a:t>
            </a:r>
            <a:endParaRPr lang="en-US" dirty="0"/>
          </a:p>
          <a:p>
            <a:pPr lvl="1"/>
            <a:r>
              <a:rPr lang="en-US" dirty="0" smtClean="0"/>
              <a:t>Homework 2 grades will be sent to you soon</a:t>
            </a:r>
          </a:p>
          <a:p>
            <a:pPr lvl="3"/>
            <a:endParaRPr lang="en-US" dirty="0"/>
          </a:p>
          <a:p>
            <a:r>
              <a:rPr lang="en-US" dirty="0" smtClean="0"/>
              <a:t>The midterm exam is fast approaching…</a:t>
            </a:r>
          </a:p>
          <a:p>
            <a:pPr lvl="1"/>
            <a:r>
              <a:rPr lang="en-US" dirty="0" smtClean="0"/>
              <a:t>October 19th and 20th!</a:t>
            </a:r>
          </a:p>
          <a:p>
            <a:pPr lvl="1"/>
            <a:r>
              <a:rPr lang="en-US" dirty="0" smtClean="0"/>
              <a:t>We’ll review in class on the 17th and 18th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lists will the following code generate?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prac1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list(range(50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prac2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list(range(-5, 5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prac3 = list(range(1, 12, 2))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range()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lists will the following code generate?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prac1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list(range(50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prac2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list(range(-5, 5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prac3 = list(range(1, 12, 2))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38765" y="3641497"/>
            <a:ext cx="428324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 list from 0 to 49, counting by 1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749" y="4616348"/>
            <a:ext cx="6581274" cy="461665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[-5, -4, -3, -2, -1, 0, 1, 2, 3, 4]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9749" y="5639248"/>
            <a:ext cx="3729788" cy="461665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[1, 3, 5, 7, 9, 11]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9749" y="3131708"/>
            <a:ext cx="6581274" cy="461665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[0, 1, 2, 3, </a:t>
            </a:r>
            <a:r>
              <a:rPr lang="en-US" sz="2400" b="1" kern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4, 5, ..., 47</a:t>
            </a:r>
            <a:r>
              <a:rPr lang="en-US" sz="2400" b="1" kern="0" dirty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48, 49]</a:t>
            </a:r>
          </a:p>
        </p:txBody>
      </p:sp>
    </p:spTree>
    <p:extLst>
      <p:ext uri="{BB962C8B-B14F-4D97-AF65-F5344CB8AC3E}">
        <p14:creationId xmlns:p14="http://schemas.microsoft.com/office/powerpoint/2010/main" val="25619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make a choice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13787" y="4416428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3798449"/>
            <a:ext cx="550846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Odd or Even?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8" cy="4156799"/>
          </a:xfrm>
        </p:spPr>
        <p:txBody>
          <a:bodyPr/>
          <a:lstStyle/>
          <a:p>
            <a:r>
              <a:rPr lang="en-US" dirty="0" smtClean="0"/>
              <a:t>Write code that will print out, for the numbers 1 through 20, whether that number is even or odd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Sample output: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number 1 is odd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number 2 is even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number 3 is odd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Odd or Even?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8" cy="4156799"/>
          </a:xfrm>
        </p:spPr>
        <p:txBody>
          <a:bodyPr/>
          <a:lstStyle/>
          <a:p>
            <a:r>
              <a:rPr lang="en-US" dirty="0" smtClean="0"/>
              <a:t>Write code that will print out, for the numbers 1 through 20, whether that number is even or odd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(1,21):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odd, will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 1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(which is True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 2):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odd"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if even, divides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cleanly into 2</a:t>
            </a:r>
            <a:endParaRPr lang="en-US" sz="24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Indexing in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46168" cy="4156799"/>
          </a:xfrm>
        </p:spPr>
        <p:txBody>
          <a:bodyPr/>
          <a:lstStyle/>
          <a:p>
            <a:r>
              <a:rPr lang="en-US" dirty="0"/>
              <a:t>Using the 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code the following:</a:t>
            </a:r>
          </a:p>
          <a:p>
            <a:pPr lvl="3"/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Print </a:t>
            </a:r>
            <a:r>
              <a:rPr lang="en-US" sz="3200" dirty="0" smtClean="0"/>
              <a:t>“</a:t>
            </a:r>
            <a:r>
              <a:rPr lang="en-US" sz="3200" dirty="0"/>
              <a:t>Bob sends a message to Alice”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Change the first element of the list to </a:t>
            </a:r>
            <a:r>
              <a:rPr lang="en-US" sz="3200" dirty="0" smtClean="0"/>
              <a:t>Ann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Print “</a:t>
            </a:r>
            <a:r>
              <a:rPr lang="en-US" sz="3200" dirty="0" err="1" smtClean="0"/>
              <a:t>BobBobAnnEve</a:t>
            </a:r>
            <a:r>
              <a:rPr lang="en-US" sz="3200" dirty="0" smtClean="0"/>
              <a:t>”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62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53557" y="1548259"/>
          <a:ext cx="3534033" cy="166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8011"/>
                <a:gridCol w="1178011"/>
                <a:gridCol w="1178011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0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Eve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0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: </a:t>
            </a:r>
            <a:r>
              <a:rPr lang="en-US" dirty="0" smtClean="0"/>
              <a:t>Indexing in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30390" cy="4156799"/>
          </a:xfrm>
        </p:spPr>
        <p:txBody>
          <a:bodyPr/>
          <a:lstStyle/>
          <a:p>
            <a:r>
              <a:rPr lang="en-US" dirty="0" smtClean="0"/>
              <a:t>Using the 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code the following:</a:t>
            </a:r>
          </a:p>
          <a:p>
            <a:pPr lvl="3"/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Print “Bob sends a message to Alice”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Change the first element of the list to Ann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Print “</a:t>
            </a:r>
            <a:r>
              <a:rPr lang="en-US" sz="3200" dirty="0" err="1" smtClean="0"/>
              <a:t>BobBobAnnEve</a:t>
            </a:r>
            <a:r>
              <a:rPr lang="en-US" sz="3200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63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53557" y="1548259"/>
          <a:ext cx="3534033" cy="166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8011"/>
                <a:gridCol w="1178011"/>
                <a:gridCol w="1178011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0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Eve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2646" y="5110500"/>
            <a:ext cx="7693838" cy="1323439"/>
          </a:xfrm>
          <a:prstGeom prst="rect">
            <a:avLst/>
          </a:prstGeom>
          <a:solidFill>
            <a:srgbClr val="EEECE1"/>
          </a:solidFill>
          <a:ln w="19050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(names[1],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"sends a message to"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names[0])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0" dirty="0" smtClean="0">
                <a:solidFill>
                  <a:prstClr val="black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names[0] = </a:t>
            </a:r>
            <a:r>
              <a:rPr lang="en-US" sz="2000" b="1" kern="0" baseline="0" dirty="0" smtClean="0">
                <a:solidFill>
                  <a:srgbClr val="008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"Ann"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(names[1] + names[1]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names[0] + names[2])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srgbClr val="00206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or     print(names[1]*2 + names[0] + names[2])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64607" y="2334718"/>
            <a:ext cx="968540" cy="715254"/>
            <a:chOff x="15021426" y="2302438"/>
            <a:chExt cx="968540" cy="715254"/>
          </a:xfrm>
        </p:grpSpPr>
        <p:sp>
          <p:nvSpPr>
            <p:cNvPr id="10" name="Rectangle 9"/>
            <p:cNvSpPr/>
            <p:nvPr/>
          </p:nvSpPr>
          <p:spPr>
            <a:xfrm>
              <a:off x="15021426" y="2302438"/>
              <a:ext cx="968540" cy="711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21426" y="2371361"/>
              <a:ext cx="938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Ann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2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 asks the user for input:</a:t>
            </a:r>
          </a:p>
          <a:p>
            <a:pPr lvl="1"/>
            <a:r>
              <a:rPr lang="en-US" dirty="0" smtClean="0"/>
              <a:t>The height and width of a parallelogram</a:t>
            </a:r>
          </a:p>
          <a:p>
            <a:r>
              <a:rPr lang="en-US" dirty="0" smtClean="0"/>
              <a:t>Print a parallelogram with those dimensions to the user’s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1" y="4325025"/>
            <a:ext cx="6400799" cy="20313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lec8_practice1.py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is the height of your parallelogram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is the length of your parallelogram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</a:t>
            </a: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*******</a:t>
            </a: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*******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686799" cy="4156799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a program that asks the user to enter a positive </a:t>
            </a:r>
            <a:r>
              <a:rPr lang="en-US" dirty="0" smtClean="0"/>
              <a:t>integer, </a:t>
            </a:r>
            <a:r>
              <a:rPr lang="en-US" dirty="0"/>
              <a:t>and calculates the sum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... + n</a:t>
            </a:r>
            <a:r>
              <a:rPr lang="en-US" baseline="30000" dirty="0"/>
              <a:t>2</a:t>
            </a:r>
            <a:r>
              <a:rPr lang="en-US" dirty="0"/>
              <a:t> and prints </a:t>
            </a:r>
            <a:r>
              <a:rPr lang="en-US" dirty="0" smtClean="0"/>
              <a:t>it to </a:t>
            </a:r>
            <a:r>
              <a:rPr lang="en-US" dirty="0"/>
              <a:t>the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For example, if the user entered 5, the program would calculate    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1</a:t>
            </a:r>
            <a:r>
              <a:rPr lang="en-US" baseline="30000" dirty="0" smtClean="0">
                <a:latin typeface="+mj-lt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+ 2</a:t>
            </a:r>
            <a:r>
              <a:rPr lang="en-US" baseline="30000" dirty="0" smtClean="0">
                <a:latin typeface="+mj-lt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+ 3</a:t>
            </a:r>
            <a:r>
              <a:rPr lang="en-US" baseline="30000" dirty="0" smtClean="0">
                <a:latin typeface="+mj-lt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+ 4</a:t>
            </a:r>
            <a:r>
              <a:rPr lang="en-US" baseline="30000" dirty="0" smtClean="0">
                <a:latin typeface="+mj-lt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+ 5</a:t>
            </a:r>
            <a:r>
              <a:rPr lang="en-US" baseline="30000" dirty="0" smtClean="0">
                <a:latin typeface="+mj-lt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+mj-lt"/>
                <a:cs typeface="Courier New" panose="02070309020205020404" pitchFamily="49" charset="0"/>
              </a:rPr>
            </a:br>
            <a:r>
              <a:rPr lang="en-US" dirty="0" smtClean="0">
                <a:latin typeface="+mj-lt"/>
              </a:rPr>
              <a:t>                             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= 1  + 4 +  9 + 16 + 25 = 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88678" y="5201907"/>
            <a:ext cx="5285421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lec8_practice2.py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positive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of the first 4 squares is 30.</a:t>
            </a:r>
          </a:p>
        </p:txBody>
      </p:sp>
    </p:spTree>
    <p:extLst>
      <p:ext uri="{BB962C8B-B14F-4D97-AF65-F5344CB8AC3E}">
        <p14:creationId xmlns:p14="http://schemas.microsoft.com/office/powerpoint/2010/main" val="34698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Structures: Flowcharts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1" y="2123072"/>
            <a:ext cx="1152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123072"/>
            <a:ext cx="35242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14" y="2123072"/>
            <a:ext cx="2886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flipH="1">
            <a:off x="5467351" y="1969364"/>
            <a:ext cx="2910138" cy="438698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2346" y="5618140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/>
              <a:t>Works for basically everything</a:t>
            </a:r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a list</a:t>
            </a:r>
          </a:p>
          <a:p>
            <a:pPr lvl="1"/>
            <a:r>
              <a:rPr lang="en-US" dirty="0"/>
              <a:t>Best at counted 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4533547"/>
            <a:ext cx="4607670" cy="159261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82705" y="4466792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Operators in Python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70088"/>
          <a:ext cx="8229600" cy="3627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Concatenation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Repetition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Indexing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STRING[#:#]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Slicing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(STRING)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Length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Iteration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5" name="Rounded Rectangle 14"/>
          <p:cNvSpPr/>
          <p:nvPr/>
        </p:nvSpPr>
        <p:spPr>
          <a:xfrm flipH="1">
            <a:off x="570498" y="5041233"/>
            <a:ext cx="3917281" cy="55597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9305" y="5065868"/>
            <a:ext cx="384912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VAR in STRING</a:t>
            </a: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123" y="5723216"/>
            <a:ext cx="212439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2674</Words>
  <Application>Microsoft Office PowerPoint</Application>
  <PresentationFormat>On-screen Show (4:3)</PresentationFormat>
  <Paragraphs>764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09 – For Loops</vt:lpstr>
      <vt:lpstr>Last Class We Covered</vt:lpstr>
      <vt:lpstr>Any Questions from Last Time?</vt:lpstr>
      <vt:lpstr>Today’s Objectives</vt:lpstr>
      <vt:lpstr> Looping (for Loops)</vt:lpstr>
      <vt:lpstr>Control Structures (Review)</vt:lpstr>
      <vt:lpstr>Control Structures: Flowcharts</vt:lpstr>
      <vt:lpstr>Looping</vt:lpstr>
      <vt:lpstr>String Operators in Python</vt:lpstr>
      <vt:lpstr>Review: Lists and Indexing</vt:lpstr>
      <vt:lpstr>Review: List Syntax</vt:lpstr>
      <vt:lpstr>Review: Indexing in a List</vt:lpstr>
      <vt:lpstr>Review: Indexing in a List</vt:lpstr>
      <vt:lpstr>for Loops: Iterating over a List</vt:lpstr>
      <vt:lpstr>Remember our Grocery List?</vt:lpstr>
      <vt:lpstr>Iterating Through Lists</vt:lpstr>
      <vt:lpstr>Parts of a for Loop</vt:lpstr>
      <vt:lpstr>Parts of a for Loop</vt:lpstr>
      <vt:lpstr>How a for Loop Works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for Loop Explanation</vt:lpstr>
      <vt:lpstr>Another Example for Loop</vt:lpstr>
      <vt:lpstr>Quick Note: Variable Names</vt:lpstr>
      <vt:lpstr>Strings and for Loops</vt:lpstr>
      <vt:lpstr>The for Loop Variable</vt:lpstr>
      <vt:lpstr>Updating Loop Variable</vt:lpstr>
      <vt:lpstr>“Copying” the List Elements</vt:lpstr>
      <vt:lpstr>“Copying” the List Elements</vt:lpstr>
      <vt:lpstr>Practice: Printing a List</vt:lpstr>
      <vt:lpstr>The range() function</vt:lpstr>
      <vt:lpstr>Range of Numbers</vt:lpstr>
      <vt:lpstr>Syntax of range()</vt:lpstr>
      <vt:lpstr>Using range() in a for Loop</vt:lpstr>
      <vt:lpstr>Examples of range()</vt:lpstr>
      <vt:lpstr>range() with One Number</vt:lpstr>
      <vt:lpstr>range() with Two Numbers</vt:lpstr>
      <vt:lpstr>range() with Two Numbers</vt:lpstr>
      <vt:lpstr>range() with Three Numbers</vt:lpstr>
      <vt:lpstr>Counting Down with range()</vt:lpstr>
      <vt:lpstr>Using range() in for Loops</vt:lpstr>
      <vt:lpstr>Combining for and range()</vt:lpstr>
      <vt:lpstr>Using a for Loop with range()</vt:lpstr>
      <vt:lpstr>Contents vs Indexes</vt:lpstr>
      <vt:lpstr>Time for…</vt:lpstr>
      <vt:lpstr>Running a Kennel</vt:lpstr>
      <vt:lpstr>Running a Kennel</vt:lpstr>
      <vt:lpstr>Benefits of Iterating with for </vt:lpstr>
      <vt:lpstr>Why range() and len()?</vt:lpstr>
      <vt:lpstr>Common Error</vt:lpstr>
      <vt:lpstr>Announcements</vt:lpstr>
      <vt:lpstr>Practice: The range() function</vt:lpstr>
      <vt:lpstr>Practice: The range() function</vt:lpstr>
      <vt:lpstr>Practice: Odd or Even?</vt:lpstr>
      <vt:lpstr>Practice: Odd or Even?</vt:lpstr>
      <vt:lpstr>Practice: Indexing in a List</vt:lpstr>
      <vt:lpstr>Practice : Indexing in a List</vt:lpstr>
      <vt:lpstr>Practice Problem</vt:lpstr>
      <vt:lpstr>Practice Problem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139</cp:revision>
  <dcterms:created xsi:type="dcterms:W3CDTF">2014-05-05T14:25:42Z</dcterms:created>
  <dcterms:modified xsi:type="dcterms:W3CDTF">2016-10-04T19:04:35Z</dcterms:modified>
</cp:coreProperties>
</file>